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ae7d57389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ae7d57389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ae7d57389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ae7d57389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ae7d57389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ae7d57389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ae7d57389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ae7d57389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ae7d57389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2ae7d57389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ae7d57389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2ae7d57389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3fdc3390b_0_2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3fdc3390b_0_2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acc665da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acc665da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acc665da0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acc665da0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acc665da0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acc665da0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acc665da0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acc665da0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740c619ed8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740c619ed8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ae7d57389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ae7d5738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ae7d57389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ae7d57389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IST 246 Data Structures and Algorithms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Fall 2021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Searching and Sorting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Sorting</a:t>
            </a:r>
            <a:endParaRPr/>
          </a:p>
        </p:txBody>
      </p:sp>
      <p:sp>
        <p:nvSpPr>
          <p:cNvPr id="113" name="Google Shape;113;p22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O(n lg n)</a:t>
            </a:r>
            <a:r>
              <a:rPr lang="en"/>
              <a:t> sorts</a:t>
            </a:r>
            <a:endParaRPr/>
          </a:p>
        </p:txBody>
      </p:sp>
      <p:sp>
        <p:nvSpPr>
          <p:cNvPr id="114" name="Google Shape;114;p22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There are many algorithms that sort faster than </a:t>
            </a:r>
            <a:r>
              <a:rPr i="1" lang="en"/>
              <a:t>O(n</a:t>
            </a:r>
            <a:r>
              <a:rPr baseline="30000" i="1" lang="en"/>
              <a:t>2</a:t>
            </a:r>
            <a:r>
              <a:rPr i="1" lang="en"/>
              <a:t>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en"/>
              <a:t>O(n lg n)</a:t>
            </a:r>
            <a:r>
              <a:rPr lang="en"/>
              <a:t> is the “speed limit” on sorting…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… unless you can cheat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Sample algorithms: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Merge sort (we will examine this in detail in IST 314)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Quicksort (presented here)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Quicksort</a:t>
            </a:r>
            <a:endParaRPr/>
          </a:p>
        </p:txBody>
      </p:sp>
      <p:sp>
        <p:nvSpPr>
          <p:cNvPr id="120" name="Google Shape;120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High-level algorithm: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</a:t>
            </a:r>
            <a:r>
              <a:rPr lang="en"/>
              <a:t>artition array around element at index </a:t>
            </a:r>
            <a:r>
              <a:rPr i="1" lang="en"/>
              <a:t>p</a:t>
            </a:r>
            <a:r>
              <a:rPr lang="en"/>
              <a:t>, so that everything left of </a:t>
            </a:r>
            <a:r>
              <a:rPr i="1" lang="en"/>
              <a:t>p</a:t>
            </a:r>
            <a:r>
              <a:rPr lang="en"/>
              <a:t> is &lt;= everything to the right of </a:t>
            </a:r>
            <a:r>
              <a:rPr i="1" lang="en"/>
              <a:t>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</a:t>
            </a:r>
            <a:r>
              <a:rPr lang="en"/>
              <a:t>ecursively sort portion of array left of </a:t>
            </a:r>
            <a:r>
              <a:rPr i="1" lang="en"/>
              <a:t>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</a:t>
            </a:r>
            <a:r>
              <a:rPr lang="en"/>
              <a:t>ecursively sort portion of array right of </a:t>
            </a:r>
            <a:r>
              <a:rPr i="1" lang="en"/>
              <a:t>p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There are many choices for the partitioning algorithm; we will look at a simple one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Partitioning algorithm</a:t>
            </a:r>
            <a:endParaRPr/>
          </a:p>
        </p:txBody>
      </p:sp>
      <p:sp>
        <p:nvSpPr>
          <p:cNvPr id="126" name="Google Shape;126;p24"/>
          <p:cNvSpPr txBox="1"/>
          <p:nvPr/>
        </p:nvSpPr>
        <p:spPr>
          <a:xfrm>
            <a:off x="159250" y="1008625"/>
            <a:ext cx="8785800" cy="39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partition(arr, int lo, int hi)</a:t>
            </a:r>
            <a:endParaRPr b="1" sz="24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pivot = pArr[lo]</a:t>
            </a:r>
            <a:endParaRPr b="1" sz="24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i = lo - 1;</a:t>
            </a:r>
            <a:endParaRPr b="1" sz="24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j = hi + 1;</a:t>
            </a:r>
            <a:endParaRPr b="1" sz="24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while (true)</a:t>
            </a:r>
            <a:endParaRPr b="1" sz="24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while (arr[++i] &lt; pivot) ; // empty loop body</a:t>
            </a:r>
            <a:endParaRPr b="1" sz="24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while (arr[--j] &gt; pivot) ; // empty loop body</a:t>
            </a:r>
            <a:endParaRPr b="1" sz="24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if (i &gt;= j) </a:t>
            </a:r>
            <a:endParaRPr b="1" sz="24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return j;</a:t>
            </a:r>
            <a:endParaRPr b="1" sz="24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swap(arr[i], arr[j]);</a:t>
            </a:r>
            <a:endParaRPr b="1" sz="24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Quicksort algorithm</a:t>
            </a:r>
            <a:endParaRPr/>
          </a:p>
        </p:txBody>
      </p:sp>
      <p:sp>
        <p:nvSpPr>
          <p:cNvPr id="132" name="Google Shape;132;p25"/>
          <p:cNvSpPr txBox="1"/>
          <p:nvPr/>
        </p:nvSpPr>
        <p:spPr>
          <a:xfrm>
            <a:off x="238875" y="1008625"/>
            <a:ext cx="8593500" cy="39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5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quickSort(arr, int lo, int hi) </a:t>
            </a:r>
            <a:endParaRPr b="1" sz="35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5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if (lo &lt; hi) {</a:t>
            </a:r>
            <a:endParaRPr b="1" sz="35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5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p = partition(arr, lo, hi);</a:t>
            </a:r>
            <a:endParaRPr b="1" sz="35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5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quickSort(arr, lo, p);</a:t>
            </a:r>
            <a:endParaRPr b="1" sz="36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5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quickSort(arr, p + 1, hi);</a:t>
            </a:r>
            <a:endParaRPr b="1" sz="35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5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35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5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35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Quicksort implementation</a:t>
            </a:r>
            <a:endParaRPr/>
          </a:p>
        </p:txBody>
      </p:sp>
      <p:sp>
        <p:nvSpPr>
          <p:cNvPr id="138" name="Google Shape;138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300"/>
              <a:t>See SearchNSort.h</a:t>
            </a:r>
            <a:endParaRPr sz="33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Quicksort algorithm</a:t>
            </a:r>
            <a:endParaRPr/>
          </a:p>
        </p:txBody>
      </p:sp>
      <p:sp>
        <p:nvSpPr>
          <p:cNvPr id="144" name="Google Shape;144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800"/>
              <a:t>Time complexity issues</a:t>
            </a:r>
            <a:endParaRPr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Outline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Searching</a:t>
            </a:r>
            <a:endParaRPr sz="26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Linear search</a:t>
            </a:r>
            <a:endParaRPr sz="22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Binary search</a:t>
            </a:r>
            <a:endParaRPr sz="22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Sorting</a:t>
            </a:r>
            <a:endParaRPr sz="26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Quadratic sorts</a:t>
            </a:r>
            <a:endParaRPr sz="22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n lg(n) sorts</a:t>
            </a:r>
            <a:endParaRPr sz="2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Searching</a:t>
            </a:r>
            <a:endParaRPr/>
          </a:p>
        </p:txBody>
      </p:sp>
      <p:sp>
        <p:nvSpPr>
          <p:cNvPr id="67" name="Google Shape;67;p15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Linear search</a:t>
            </a:r>
            <a:endParaRPr/>
          </a:p>
        </p:txBody>
      </p:sp>
      <p:sp>
        <p:nvSpPr>
          <p:cNvPr id="68" name="Google Shape;68;p15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Given: Pointer to an array, array size, and a key value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Return: Index where key first occurs in the array, or -1 if not found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Why -1?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Strategy: Look at every element of the array, one at a time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If key is found, return current index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If key value is never found, return -1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Linear search implementation</a:t>
            </a:r>
            <a:endParaRPr/>
          </a:p>
        </p:txBody>
      </p:sp>
      <p:sp>
        <p:nvSpPr>
          <p:cNvPr id="74" name="Google Shape;74;p16"/>
          <p:cNvSpPr txBox="1"/>
          <p:nvPr/>
        </p:nvSpPr>
        <p:spPr>
          <a:xfrm>
            <a:off x="305250" y="982075"/>
            <a:ext cx="8520600" cy="40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template &lt;class T&gt;</a:t>
            </a:r>
            <a:endParaRPr b="1" sz="16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int SearchNSort&lt;T&gt;::linearSearch(const T *pArr, unsigned n, const T &amp;key,</a:t>
            </a:r>
            <a:endParaRPr b="1" sz="16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                                int (*comp)(const T &amp;x, const T &amp;y)) {</a:t>
            </a:r>
            <a:endParaRPr b="1" sz="16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 for (unsigned i = 0u; i &lt; n; i++) {</a:t>
            </a:r>
            <a:endParaRPr b="1" sz="16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   if (comp(pArr[i], key) == 0) {</a:t>
            </a:r>
            <a:endParaRPr b="1" sz="16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     return i;</a:t>
            </a:r>
            <a:endParaRPr b="1" sz="16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16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16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 // not found? Return -1 flag value</a:t>
            </a:r>
            <a:endParaRPr b="1" sz="16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 return -1;</a:t>
            </a:r>
            <a:endParaRPr b="1" sz="16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16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5" name="Google Shape;75;p16"/>
          <p:cNvSpPr/>
          <p:nvPr/>
        </p:nvSpPr>
        <p:spPr>
          <a:xfrm>
            <a:off x="5069675" y="2256150"/>
            <a:ext cx="3762600" cy="849300"/>
          </a:xfrm>
          <a:prstGeom prst="wedgeRectCallout">
            <a:avLst>
              <a:gd fmla="val -48942" name="adj1"/>
              <a:gd fmla="val -95317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going on with the fourth parameter?</a:t>
            </a:r>
            <a:endParaRPr/>
          </a:p>
        </p:txBody>
      </p:sp>
      <p:sp>
        <p:nvSpPr>
          <p:cNvPr id="76" name="Google Shape;76;p16"/>
          <p:cNvSpPr/>
          <p:nvPr/>
        </p:nvSpPr>
        <p:spPr>
          <a:xfrm>
            <a:off x="4512275" y="3370950"/>
            <a:ext cx="4631742" cy="1181142"/>
          </a:xfrm>
          <a:prstGeom prst="irregularSeal1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See usage in TestSNS.cpp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Searching: Linear search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en" sz="2700"/>
              <a:t>Time complexity: Every-case, or best / worst / average?</a:t>
            </a:r>
            <a:endParaRPr sz="2700"/>
          </a:p>
          <a:p>
            <a:pPr indent="-374650" lvl="1" marL="914400" rtl="0" algn="l"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" sz="2300"/>
              <a:t>B(n) ∈ O(1)</a:t>
            </a:r>
            <a:endParaRPr sz="2300"/>
          </a:p>
          <a:p>
            <a:pPr indent="-374650" lvl="1" marL="914400" rtl="0" algn="l"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" sz="2300"/>
              <a:t>W(n) ∈ O(n)</a:t>
            </a:r>
            <a:endParaRPr sz="2300"/>
          </a:p>
          <a:p>
            <a:pPr indent="-374650" lvl="1" marL="914400" rtl="0" algn="l"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" sz="2300"/>
              <a:t>A(n) ∈ O(n)</a:t>
            </a:r>
            <a:endParaRPr sz="23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Searching</a:t>
            </a:r>
            <a:endParaRPr/>
          </a:p>
        </p:txBody>
      </p:sp>
      <p:sp>
        <p:nvSpPr>
          <p:cNvPr id="88" name="Google Shape;88;p1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Binary search</a:t>
            </a:r>
            <a:endParaRPr/>
          </a:p>
        </p:txBody>
      </p:sp>
      <p:sp>
        <p:nvSpPr>
          <p:cNvPr id="89" name="Google Shape;89;p18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Given: Pointer to a </a:t>
            </a:r>
            <a:r>
              <a:rPr i="1" lang="en"/>
              <a:t>sorted array</a:t>
            </a:r>
            <a:r>
              <a:rPr lang="en"/>
              <a:t>, array size, and a key value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Return: </a:t>
            </a:r>
            <a:r>
              <a:rPr i="1" lang="en"/>
              <a:t>An</a:t>
            </a:r>
            <a:r>
              <a:rPr lang="en"/>
              <a:t> index where key occurs in the array, or -1 if not found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Strategy?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/>
        </p:nvSpPr>
        <p:spPr>
          <a:xfrm>
            <a:off x="107150" y="117875"/>
            <a:ext cx="8851200" cy="48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template &lt;class T&gt;</a:t>
            </a:r>
            <a:endParaRPr b="1" sz="16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int SearchNSort&lt;T&gt;::binarySearch(const T *pArr, unsigned n, const T &amp;key,</a:t>
            </a:r>
            <a:endParaRPr b="1" sz="16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                                int (*comp)(const T &amp;x, const T &amp;y)) {</a:t>
            </a:r>
            <a:endParaRPr b="1" sz="16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6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 int i = 0, j = n - 1, mid, res;</a:t>
            </a:r>
            <a:endParaRPr b="1" sz="16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 while (i &lt;= j) {</a:t>
            </a:r>
            <a:endParaRPr b="1" sz="16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   mid = (i + j) / 2;</a:t>
            </a:r>
            <a:endParaRPr b="1" sz="16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   res = comp(pArr[mid], key);</a:t>
            </a:r>
            <a:endParaRPr b="1" sz="16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   if (res == 0) {</a:t>
            </a:r>
            <a:endParaRPr b="1" sz="16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     return mid;</a:t>
            </a:r>
            <a:endParaRPr b="1" sz="16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   } else if (res &gt; 0) {</a:t>
            </a:r>
            <a:endParaRPr b="1" sz="16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     j = mid - 1;</a:t>
            </a:r>
            <a:endParaRPr b="1" sz="16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   } else {</a:t>
            </a:r>
            <a:endParaRPr b="1" sz="16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     i = mid + 1;</a:t>
            </a:r>
            <a:endParaRPr b="1" sz="16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16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16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6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 return -1;</a:t>
            </a:r>
            <a:endParaRPr b="1" sz="16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160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Searching: binary search</a:t>
            </a:r>
            <a:endParaRPr/>
          </a:p>
        </p:txBody>
      </p:sp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en" sz="2700"/>
              <a:t>Time complexity: Every-case, or best / worst / average?</a:t>
            </a:r>
            <a:endParaRPr sz="2700"/>
          </a:p>
          <a:p>
            <a:pPr indent="-374650" lvl="1" marL="914400" rtl="0" algn="l"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" sz="2300"/>
              <a:t>B(n) ∈ O(1)</a:t>
            </a:r>
            <a:endParaRPr sz="2300"/>
          </a:p>
          <a:p>
            <a:pPr indent="-374650" lvl="1" marL="914400" rtl="0" algn="l"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" sz="2300"/>
              <a:t>W(n) ∈ O(lg n)</a:t>
            </a:r>
            <a:endParaRPr sz="2300"/>
          </a:p>
          <a:p>
            <a:pPr indent="-374650" lvl="1" marL="914400" rtl="0" algn="l"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" sz="2300"/>
              <a:t>A(n) ∈ O(lg n)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Sorting</a:t>
            </a:r>
            <a:endParaRPr/>
          </a:p>
        </p:txBody>
      </p:sp>
      <p:sp>
        <p:nvSpPr>
          <p:cNvPr id="106" name="Google Shape;106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Quadratic sorts</a:t>
            </a:r>
            <a:endParaRPr/>
          </a:p>
        </p:txBody>
      </p:sp>
      <p:sp>
        <p:nvSpPr>
          <p:cNvPr id="107" name="Google Shape;107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Many simple sorting algorithms are </a:t>
            </a:r>
            <a:r>
              <a:rPr i="1" lang="en"/>
              <a:t>quadratic</a:t>
            </a:r>
            <a:r>
              <a:rPr lang="en"/>
              <a:t>, i.e., have time complexity ∈ </a:t>
            </a:r>
            <a:r>
              <a:rPr i="1" lang="en"/>
              <a:t>O(n</a:t>
            </a:r>
            <a:r>
              <a:rPr baseline="30000" i="1" lang="en"/>
              <a:t>2</a:t>
            </a:r>
            <a:r>
              <a:rPr i="1" lang="en"/>
              <a:t>)</a:t>
            </a:r>
            <a:endParaRPr i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Bubble sort, selection sort, insertion sort, …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Although these are slow, they are often fast enough for small values of </a:t>
            </a:r>
            <a:r>
              <a:rPr i="1" lang="en"/>
              <a:t>n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