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5" Type="http://schemas.openxmlformats.org/officeDocument/2006/relationships/slide" Target="slides/slide1.xml"/><Relationship Id="rId19" Type="http://schemas.openxmlformats.org/officeDocument/2006/relationships/slide" Target="slides/slide15.xml"/><Relationship Id="rId6" Type="http://schemas.openxmlformats.org/officeDocument/2006/relationships/slide" Target="slides/slide2.xml"/><Relationship Id="rId18" Type="http://schemas.openxmlformats.org/officeDocument/2006/relationships/slide" Target="slides/slide14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g2ae7d57389_0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0" name="Google Shape;110;g2ae7d57389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2ae7d57389_0_2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Google Shape;117;g2ae7d57389_0_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g2ae7d57389_0_2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3" name="Google Shape;123;g2ae7d57389_0_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g2ae7d57389_0_3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9" name="Google Shape;129;g2ae7d57389_0_3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g2ae7d57389_0_4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5" name="Google Shape;135;g2ae7d57389_0_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g2ae7d57389_0_4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1" name="Google Shape;141;g2ae7d57389_0_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23fdc3390b_0_2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23fdc3390b_0_2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2acc665da0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2acc665da0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2acc665da0_0_2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2acc665da0_0_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2acc665da0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Google Shape;79;g2acc665da0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2acc665da0_0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Google Shape;85;g2acc665da0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740c619ed8_0_4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740c619ed8_0_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2ae7d57389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g2ae7d57389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2ae7d57389_0_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Google Shape;103;g2ae7d57389_0_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IST 246 Data Structures and Algorithms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Fall 2021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Searching and Sorting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2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Sorting</a:t>
            </a:r>
            <a:endParaRPr/>
          </a:p>
        </p:txBody>
      </p:sp>
      <p:sp>
        <p:nvSpPr>
          <p:cNvPr id="113" name="Google Shape;113;p22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/>
              <a:t>O(n lg n)</a:t>
            </a:r>
            <a:r>
              <a:rPr lang="en"/>
              <a:t> sorts</a:t>
            </a:r>
            <a:endParaRPr/>
          </a:p>
        </p:txBody>
      </p:sp>
      <p:sp>
        <p:nvSpPr>
          <p:cNvPr id="114" name="Google Shape;114;p22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There are many algorithms that sort faster than </a:t>
            </a:r>
            <a:r>
              <a:rPr i="1" lang="en"/>
              <a:t>O(n</a:t>
            </a:r>
            <a:r>
              <a:rPr baseline="30000" i="1" lang="en"/>
              <a:t>2</a:t>
            </a:r>
            <a:r>
              <a:rPr i="1" lang="en"/>
              <a:t>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i="1" lang="en"/>
              <a:t>O(n lg n)</a:t>
            </a:r>
            <a:r>
              <a:rPr lang="en"/>
              <a:t> is the “speed limit” on sorting… 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… unless you can cheat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Sample algorithms: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Merge sort (we will examine this in detail in IST 314)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Quicksort (presented here)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14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14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14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14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14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14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2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Quicksort</a:t>
            </a:r>
            <a:endParaRPr/>
          </a:p>
        </p:txBody>
      </p:sp>
      <p:sp>
        <p:nvSpPr>
          <p:cNvPr id="120" name="Google Shape;120;p2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High-level algorithm:</a:t>
            </a:r>
            <a:endParaRPr/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p</a:t>
            </a:r>
            <a:r>
              <a:rPr lang="en"/>
              <a:t>artition array around element at index </a:t>
            </a:r>
            <a:r>
              <a:rPr i="1" lang="en"/>
              <a:t>p</a:t>
            </a:r>
            <a:r>
              <a:rPr lang="en"/>
              <a:t>, so that everything left of </a:t>
            </a:r>
            <a:r>
              <a:rPr i="1" lang="en"/>
              <a:t>p</a:t>
            </a:r>
            <a:r>
              <a:rPr lang="en"/>
              <a:t> is &lt;= everything to the right of </a:t>
            </a:r>
            <a:r>
              <a:rPr i="1" lang="en"/>
              <a:t>p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r</a:t>
            </a:r>
            <a:r>
              <a:rPr lang="en"/>
              <a:t>ecursively sort portion of array left of </a:t>
            </a:r>
            <a:r>
              <a:rPr i="1" lang="en"/>
              <a:t>p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r</a:t>
            </a:r>
            <a:r>
              <a:rPr lang="en"/>
              <a:t>ecursively sort portion of array right of </a:t>
            </a:r>
            <a:r>
              <a:rPr i="1" lang="en"/>
              <a:t>p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There are many choices for the partitioning algorithm; we will look at a simple one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0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0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0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2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Partitioning algorithm</a:t>
            </a:r>
            <a:endParaRPr/>
          </a:p>
        </p:txBody>
      </p:sp>
      <p:sp>
        <p:nvSpPr>
          <p:cNvPr id="126" name="Google Shape;126;p24"/>
          <p:cNvSpPr txBox="1"/>
          <p:nvPr/>
        </p:nvSpPr>
        <p:spPr>
          <a:xfrm>
            <a:off x="159250" y="1008625"/>
            <a:ext cx="8785800" cy="398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400">
                <a:solidFill>
                  <a:schemeClr val="dk2"/>
                </a:solidFill>
                <a:latin typeface="Consolas"/>
                <a:ea typeface="Consolas"/>
                <a:cs typeface="Consolas"/>
                <a:sym typeface="Consolas"/>
              </a:rPr>
              <a:t>partition(arr, int lo, int hi)</a:t>
            </a:r>
            <a:endParaRPr b="1" sz="2400">
              <a:solidFill>
                <a:schemeClr val="dk2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400">
                <a:solidFill>
                  <a:schemeClr val="dk2"/>
                </a:solidFill>
                <a:latin typeface="Consolas"/>
                <a:ea typeface="Consolas"/>
                <a:cs typeface="Consolas"/>
                <a:sym typeface="Consolas"/>
              </a:rPr>
              <a:t>pivot = pArr[lo]</a:t>
            </a:r>
            <a:endParaRPr b="1" sz="2400">
              <a:solidFill>
                <a:schemeClr val="dk2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400">
                <a:solidFill>
                  <a:schemeClr val="dk2"/>
                </a:solidFill>
                <a:latin typeface="Consolas"/>
                <a:ea typeface="Consolas"/>
                <a:cs typeface="Consolas"/>
                <a:sym typeface="Consolas"/>
              </a:rPr>
              <a:t>i = lo - 1;</a:t>
            </a:r>
            <a:endParaRPr b="1" sz="2400">
              <a:solidFill>
                <a:schemeClr val="dk2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400">
                <a:solidFill>
                  <a:schemeClr val="dk2"/>
                </a:solidFill>
                <a:latin typeface="Consolas"/>
                <a:ea typeface="Consolas"/>
                <a:cs typeface="Consolas"/>
                <a:sym typeface="Consolas"/>
              </a:rPr>
              <a:t>j = hi + 1;</a:t>
            </a:r>
            <a:endParaRPr b="1" sz="2400">
              <a:solidFill>
                <a:schemeClr val="dk2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400">
                <a:solidFill>
                  <a:schemeClr val="dk2"/>
                </a:solidFill>
                <a:latin typeface="Consolas"/>
                <a:ea typeface="Consolas"/>
                <a:cs typeface="Consolas"/>
                <a:sym typeface="Consolas"/>
              </a:rPr>
              <a:t>while (true)</a:t>
            </a:r>
            <a:endParaRPr b="1" sz="2400">
              <a:solidFill>
                <a:schemeClr val="dk2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45720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400">
                <a:solidFill>
                  <a:schemeClr val="dk2"/>
                </a:solidFill>
                <a:latin typeface="Consolas"/>
                <a:ea typeface="Consolas"/>
                <a:cs typeface="Consolas"/>
                <a:sym typeface="Consolas"/>
              </a:rPr>
              <a:t>while (arr[++i] &lt; pivot) ; // empty loop body</a:t>
            </a:r>
            <a:endParaRPr b="1" sz="2400">
              <a:solidFill>
                <a:schemeClr val="dk2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45720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400">
                <a:solidFill>
                  <a:schemeClr val="dk2"/>
                </a:solidFill>
                <a:latin typeface="Consolas"/>
                <a:ea typeface="Consolas"/>
                <a:cs typeface="Consolas"/>
                <a:sym typeface="Consolas"/>
              </a:rPr>
              <a:t>while (arr[--j] &gt; pivot) ; // empty loop body</a:t>
            </a:r>
            <a:endParaRPr b="1" sz="2400">
              <a:solidFill>
                <a:schemeClr val="dk2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45720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400">
                <a:solidFill>
                  <a:schemeClr val="dk2"/>
                </a:solidFill>
                <a:latin typeface="Consolas"/>
                <a:ea typeface="Consolas"/>
                <a:cs typeface="Consolas"/>
                <a:sym typeface="Consolas"/>
              </a:rPr>
              <a:t>if (i &gt;= j) </a:t>
            </a:r>
            <a:endParaRPr b="1" sz="2400">
              <a:solidFill>
                <a:schemeClr val="dk2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457200" lvl="0" marL="9144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400">
                <a:solidFill>
                  <a:schemeClr val="dk2"/>
                </a:solidFill>
                <a:latin typeface="Consolas"/>
                <a:ea typeface="Consolas"/>
                <a:cs typeface="Consolas"/>
                <a:sym typeface="Consolas"/>
              </a:rPr>
              <a:t>return j;</a:t>
            </a:r>
            <a:endParaRPr b="1" sz="2400">
              <a:solidFill>
                <a:schemeClr val="dk2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45720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400">
                <a:solidFill>
                  <a:schemeClr val="dk2"/>
                </a:solidFill>
                <a:latin typeface="Consolas"/>
                <a:ea typeface="Consolas"/>
                <a:cs typeface="Consolas"/>
                <a:sym typeface="Consolas"/>
              </a:rPr>
              <a:t>swap(arr[i], arr[j]);</a:t>
            </a:r>
            <a:endParaRPr b="1" sz="2400">
              <a:solidFill>
                <a:schemeClr val="dk2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2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Quicksort algorithm</a:t>
            </a:r>
            <a:endParaRPr/>
          </a:p>
        </p:txBody>
      </p:sp>
      <p:sp>
        <p:nvSpPr>
          <p:cNvPr id="132" name="Google Shape;132;p25"/>
          <p:cNvSpPr txBox="1"/>
          <p:nvPr/>
        </p:nvSpPr>
        <p:spPr>
          <a:xfrm>
            <a:off x="238875" y="1008625"/>
            <a:ext cx="8593500" cy="3954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500">
                <a:solidFill>
                  <a:schemeClr val="dk2"/>
                </a:solidFill>
                <a:latin typeface="Consolas"/>
                <a:ea typeface="Consolas"/>
                <a:cs typeface="Consolas"/>
                <a:sym typeface="Consolas"/>
              </a:rPr>
              <a:t>quickSort(arr, int lo, int hi) </a:t>
            </a:r>
            <a:endParaRPr b="1" sz="3500">
              <a:solidFill>
                <a:schemeClr val="dk2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500">
                <a:solidFill>
                  <a:schemeClr val="dk2"/>
                </a:solidFill>
                <a:latin typeface="Consolas"/>
                <a:ea typeface="Consolas"/>
                <a:cs typeface="Consolas"/>
                <a:sym typeface="Consolas"/>
              </a:rPr>
              <a:t>if (lo &lt; hi) {</a:t>
            </a:r>
            <a:endParaRPr b="1" sz="3500">
              <a:solidFill>
                <a:schemeClr val="dk2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45720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500">
                <a:solidFill>
                  <a:schemeClr val="dk2"/>
                </a:solidFill>
                <a:latin typeface="Consolas"/>
                <a:ea typeface="Consolas"/>
                <a:cs typeface="Consolas"/>
                <a:sym typeface="Consolas"/>
              </a:rPr>
              <a:t>p = partition(arr, lo, hi);</a:t>
            </a:r>
            <a:endParaRPr b="1" sz="3500">
              <a:solidFill>
                <a:schemeClr val="dk2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45720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500">
                <a:solidFill>
                  <a:schemeClr val="dk2"/>
                </a:solidFill>
                <a:latin typeface="Consolas"/>
                <a:ea typeface="Consolas"/>
                <a:cs typeface="Consolas"/>
                <a:sym typeface="Consolas"/>
              </a:rPr>
              <a:t>quickSort(arr, lo, p);</a:t>
            </a:r>
            <a:endParaRPr b="1" sz="3600">
              <a:solidFill>
                <a:schemeClr val="dk2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45720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500">
                <a:solidFill>
                  <a:schemeClr val="dk2"/>
                </a:solidFill>
                <a:latin typeface="Consolas"/>
                <a:ea typeface="Consolas"/>
                <a:cs typeface="Consolas"/>
                <a:sym typeface="Consolas"/>
              </a:rPr>
              <a:t>quickSort(arr, p + 1, hi);</a:t>
            </a:r>
            <a:endParaRPr b="1" sz="3500">
              <a:solidFill>
                <a:schemeClr val="dk2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500">
                <a:solidFill>
                  <a:schemeClr val="dk2"/>
                </a:solidFill>
                <a:latin typeface="Consolas"/>
                <a:ea typeface="Consolas"/>
                <a:cs typeface="Consolas"/>
                <a:sym typeface="Consolas"/>
              </a:rPr>
              <a:t>}</a:t>
            </a:r>
            <a:endParaRPr b="1" sz="3500">
              <a:solidFill>
                <a:schemeClr val="dk2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500">
                <a:solidFill>
                  <a:schemeClr val="dk2"/>
                </a:solidFill>
                <a:latin typeface="Consolas"/>
                <a:ea typeface="Consolas"/>
                <a:cs typeface="Consolas"/>
                <a:sym typeface="Consolas"/>
              </a:rPr>
              <a:t>}</a:t>
            </a:r>
            <a:endParaRPr b="1" sz="3500">
              <a:solidFill>
                <a:schemeClr val="dk2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Quicksort implementation</a:t>
            </a:r>
            <a:endParaRPr/>
          </a:p>
        </p:txBody>
      </p:sp>
      <p:sp>
        <p:nvSpPr>
          <p:cNvPr id="138" name="Google Shape;138;p2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3300"/>
              <a:t>See SearchNSort.h</a:t>
            </a:r>
            <a:endParaRPr sz="330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2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Quicksort algorithm</a:t>
            </a:r>
            <a:endParaRPr/>
          </a:p>
        </p:txBody>
      </p:sp>
      <p:sp>
        <p:nvSpPr>
          <p:cNvPr id="144" name="Google Shape;144;p2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2800"/>
              <a:t>Time complexity issues</a:t>
            </a:r>
            <a:endParaRPr sz="28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Outline</a:t>
            </a:r>
            <a:endParaRPr/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93700" lvl="0" marL="457200" rtl="0" algn="l">
              <a:spcBef>
                <a:spcPts val="0"/>
              </a:spcBef>
              <a:spcAft>
                <a:spcPts val="0"/>
              </a:spcAft>
              <a:buSzPts val="2600"/>
              <a:buChar char="●"/>
            </a:pPr>
            <a:r>
              <a:rPr lang="en" sz="2600"/>
              <a:t>Searching</a:t>
            </a:r>
            <a:endParaRPr sz="2600"/>
          </a:p>
          <a:p>
            <a:pPr indent="-368300" lvl="1" marL="914400" rtl="0" algn="l">
              <a:spcBef>
                <a:spcPts val="0"/>
              </a:spcBef>
              <a:spcAft>
                <a:spcPts val="0"/>
              </a:spcAft>
              <a:buSzPts val="2200"/>
              <a:buChar char="○"/>
            </a:pPr>
            <a:r>
              <a:rPr lang="en" sz="2200"/>
              <a:t>Linear search</a:t>
            </a:r>
            <a:endParaRPr sz="2200"/>
          </a:p>
          <a:p>
            <a:pPr indent="-368300" lvl="1" marL="914400" rtl="0" algn="l">
              <a:spcBef>
                <a:spcPts val="0"/>
              </a:spcBef>
              <a:spcAft>
                <a:spcPts val="0"/>
              </a:spcAft>
              <a:buSzPts val="2200"/>
              <a:buChar char="○"/>
            </a:pPr>
            <a:r>
              <a:rPr lang="en" sz="2200"/>
              <a:t>Binary search</a:t>
            </a:r>
            <a:endParaRPr sz="2200"/>
          </a:p>
          <a:p>
            <a:pPr indent="-393700" lvl="0" marL="457200" rtl="0" algn="l">
              <a:spcBef>
                <a:spcPts val="0"/>
              </a:spcBef>
              <a:spcAft>
                <a:spcPts val="0"/>
              </a:spcAft>
              <a:buSzPts val="2600"/>
              <a:buChar char="●"/>
            </a:pPr>
            <a:r>
              <a:rPr lang="en" sz="2600"/>
              <a:t>Sorting</a:t>
            </a:r>
            <a:endParaRPr sz="2600"/>
          </a:p>
          <a:p>
            <a:pPr indent="-368300" lvl="1" marL="914400" rtl="0" algn="l">
              <a:spcBef>
                <a:spcPts val="0"/>
              </a:spcBef>
              <a:spcAft>
                <a:spcPts val="0"/>
              </a:spcAft>
              <a:buSzPts val="2200"/>
              <a:buChar char="○"/>
            </a:pPr>
            <a:r>
              <a:rPr lang="en" sz="2200"/>
              <a:t>Quadratic sorts</a:t>
            </a:r>
            <a:endParaRPr sz="2200"/>
          </a:p>
          <a:p>
            <a:pPr indent="-368300" lvl="1" marL="914400" rtl="0" algn="l">
              <a:spcBef>
                <a:spcPts val="0"/>
              </a:spcBef>
              <a:spcAft>
                <a:spcPts val="0"/>
              </a:spcAft>
              <a:buSzPts val="2200"/>
              <a:buChar char="○"/>
            </a:pPr>
            <a:r>
              <a:rPr lang="en" sz="2200"/>
              <a:t>n lg(n) sorts</a:t>
            </a:r>
            <a:endParaRPr sz="22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Searching</a:t>
            </a:r>
            <a:endParaRPr/>
          </a:p>
        </p:txBody>
      </p:sp>
      <p:sp>
        <p:nvSpPr>
          <p:cNvPr id="67" name="Google Shape;67;p15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Linear search</a:t>
            </a:r>
            <a:endParaRPr/>
          </a:p>
        </p:txBody>
      </p:sp>
      <p:sp>
        <p:nvSpPr>
          <p:cNvPr id="68" name="Google Shape;68;p15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Given: Pointer to an array, array size, and a key value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Return: Index where key first occurs in the array, or -1 if not found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Why -1?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Strategy: Look at every element of the array, one at a time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If key is found, return current index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If key value is never found, return -1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8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8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8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8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8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8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Linear search implementation</a:t>
            </a:r>
            <a:endParaRPr/>
          </a:p>
        </p:txBody>
      </p:sp>
      <p:sp>
        <p:nvSpPr>
          <p:cNvPr id="74" name="Google Shape;74;p16"/>
          <p:cNvSpPr txBox="1"/>
          <p:nvPr/>
        </p:nvSpPr>
        <p:spPr>
          <a:xfrm>
            <a:off x="305250" y="982075"/>
            <a:ext cx="8520600" cy="402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chemeClr val="dk2"/>
                </a:solidFill>
                <a:latin typeface="Consolas"/>
                <a:ea typeface="Consolas"/>
                <a:cs typeface="Consolas"/>
                <a:sym typeface="Consolas"/>
              </a:rPr>
              <a:t>template &lt;class T&gt;</a:t>
            </a:r>
            <a:endParaRPr b="1" sz="1600">
              <a:solidFill>
                <a:schemeClr val="dk2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chemeClr val="dk2"/>
                </a:solidFill>
                <a:latin typeface="Consolas"/>
                <a:ea typeface="Consolas"/>
                <a:cs typeface="Consolas"/>
                <a:sym typeface="Consolas"/>
              </a:rPr>
              <a:t>int SearchNSort&lt;T&gt;::linearSearch(const T *pArr, unsigned n, const T &amp;key,</a:t>
            </a:r>
            <a:endParaRPr b="1" sz="1600">
              <a:solidFill>
                <a:schemeClr val="dk2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chemeClr val="dk2"/>
                </a:solidFill>
                <a:latin typeface="Consolas"/>
                <a:ea typeface="Consolas"/>
                <a:cs typeface="Consolas"/>
                <a:sym typeface="Consolas"/>
              </a:rPr>
              <a:t>                                 int (*comp)(const T &amp;x, const T &amp;y)) {</a:t>
            </a:r>
            <a:endParaRPr b="1" sz="1600">
              <a:solidFill>
                <a:schemeClr val="dk2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600">
              <a:solidFill>
                <a:schemeClr val="dk2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chemeClr val="dk2"/>
                </a:solidFill>
                <a:latin typeface="Consolas"/>
                <a:ea typeface="Consolas"/>
                <a:cs typeface="Consolas"/>
                <a:sym typeface="Consolas"/>
              </a:rPr>
              <a:t>  for (unsigned i = 0u; i &lt; n; i++) {</a:t>
            </a:r>
            <a:endParaRPr b="1" sz="1600">
              <a:solidFill>
                <a:schemeClr val="dk2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chemeClr val="dk2"/>
                </a:solidFill>
                <a:latin typeface="Consolas"/>
                <a:ea typeface="Consolas"/>
                <a:cs typeface="Consolas"/>
                <a:sym typeface="Consolas"/>
              </a:rPr>
              <a:t>    if (comp(pArr[i], key) == 0) {</a:t>
            </a:r>
            <a:endParaRPr b="1" sz="1600">
              <a:solidFill>
                <a:schemeClr val="dk2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chemeClr val="dk2"/>
                </a:solidFill>
                <a:latin typeface="Consolas"/>
                <a:ea typeface="Consolas"/>
                <a:cs typeface="Consolas"/>
                <a:sym typeface="Consolas"/>
              </a:rPr>
              <a:t>      return i;</a:t>
            </a:r>
            <a:endParaRPr b="1" sz="1600">
              <a:solidFill>
                <a:schemeClr val="dk2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chemeClr val="dk2"/>
                </a:solidFill>
                <a:latin typeface="Consolas"/>
                <a:ea typeface="Consolas"/>
                <a:cs typeface="Consolas"/>
                <a:sym typeface="Consolas"/>
              </a:rPr>
              <a:t>    }</a:t>
            </a:r>
            <a:endParaRPr b="1" sz="1600">
              <a:solidFill>
                <a:schemeClr val="dk2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chemeClr val="dk2"/>
                </a:solidFill>
                <a:latin typeface="Consolas"/>
                <a:ea typeface="Consolas"/>
                <a:cs typeface="Consolas"/>
                <a:sym typeface="Consolas"/>
              </a:rPr>
              <a:t>  }</a:t>
            </a:r>
            <a:endParaRPr b="1" sz="1600">
              <a:solidFill>
                <a:schemeClr val="dk2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600">
              <a:solidFill>
                <a:schemeClr val="dk2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chemeClr val="dk2"/>
                </a:solidFill>
                <a:latin typeface="Consolas"/>
                <a:ea typeface="Consolas"/>
                <a:cs typeface="Consolas"/>
                <a:sym typeface="Consolas"/>
              </a:rPr>
              <a:t>  // not found? Return -1 flag value</a:t>
            </a:r>
            <a:endParaRPr b="1" sz="1600">
              <a:solidFill>
                <a:schemeClr val="dk2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chemeClr val="dk2"/>
                </a:solidFill>
                <a:latin typeface="Consolas"/>
                <a:ea typeface="Consolas"/>
                <a:cs typeface="Consolas"/>
                <a:sym typeface="Consolas"/>
              </a:rPr>
              <a:t>  return -1;</a:t>
            </a:r>
            <a:endParaRPr b="1" sz="1600">
              <a:solidFill>
                <a:schemeClr val="dk2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chemeClr val="dk2"/>
                </a:solidFill>
                <a:latin typeface="Consolas"/>
                <a:ea typeface="Consolas"/>
                <a:cs typeface="Consolas"/>
                <a:sym typeface="Consolas"/>
              </a:rPr>
              <a:t>}</a:t>
            </a:r>
            <a:endParaRPr b="1" sz="1600">
              <a:solidFill>
                <a:schemeClr val="dk2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75" name="Google Shape;75;p16"/>
          <p:cNvSpPr/>
          <p:nvPr/>
        </p:nvSpPr>
        <p:spPr>
          <a:xfrm>
            <a:off x="5069675" y="2256150"/>
            <a:ext cx="3762600" cy="849300"/>
          </a:xfrm>
          <a:prstGeom prst="wedgeRectCallout">
            <a:avLst>
              <a:gd fmla="val -48942" name="adj1"/>
              <a:gd fmla="val -95317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is going on with the fourth parameter?</a:t>
            </a:r>
            <a:endParaRPr/>
          </a:p>
        </p:txBody>
      </p:sp>
      <p:sp>
        <p:nvSpPr>
          <p:cNvPr id="76" name="Google Shape;76;p16"/>
          <p:cNvSpPr/>
          <p:nvPr/>
        </p:nvSpPr>
        <p:spPr>
          <a:xfrm>
            <a:off x="4512275" y="3370950"/>
            <a:ext cx="4631742" cy="1181142"/>
          </a:xfrm>
          <a:prstGeom prst="irregularSeal1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See usage in TestSNS.cpp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Searching: Linear search</a:t>
            </a:r>
            <a:endParaRPr/>
          </a:p>
        </p:txBody>
      </p:sp>
      <p:sp>
        <p:nvSpPr>
          <p:cNvPr id="82" name="Google Shape;82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00050" lvl="0" marL="457200" rtl="0" algn="l">
              <a:spcBef>
                <a:spcPts val="0"/>
              </a:spcBef>
              <a:spcAft>
                <a:spcPts val="0"/>
              </a:spcAft>
              <a:buSzPts val="2700"/>
              <a:buChar char="●"/>
            </a:pPr>
            <a:r>
              <a:rPr lang="en" sz="2700"/>
              <a:t>Time complexity: Every-case, or best / worst / average?</a:t>
            </a:r>
            <a:endParaRPr sz="2700"/>
          </a:p>
          <a:p>
            <a:pPr indent="-374650" lvl="1" marL="914400" rtl="0" algn="l">
              <a:spcBef>
                <a:spcPts val="0"/>
              </a:spcBef>
              <a:spcAft>
                <a:spcPts val="0"/>
              </a:spcAft>
              <a:buSzPts val="2300"/>
              <a:buChar char="○"/>
            </a:pPr>
            <a:r>
              <a:rPr lang="en" sz="2300"/>
              <a:t>B(n) ∈ O(1)</a:t>
            </a:r>
            <a:endParaRPr sz="2300"/>
          </a:p>
          <a:p>
            <a:pPr indent="-374650" lvl="1" marL="914400" rtl="0" algn="l">
              <a:spcBef>
                <a:spcPts val="0"/>
              </a:spcBef>
              <a:spcAft>
                <a:spcPts val="0"/>
              </a:spcAft>
              <a:buSzPts val="2300"/>
              <a:buChar char="○"/>
            </a:pPr>
            <a:r>
              <a:rPr lang="en" sz="2300"/>
              <a:t>W(n) ∈ O(n)</a:t>
            </a:r>
            <a:endParaRPr sz="2300"/>
          </a:p>
          <a:p>
            <a:pPr indent="-374650" lvl="1" marL="914400" rtl="0" algn="l">
              <a:spcBef>
                <a:spcPts val="0"/>
              </a:spcBef>
              <a:spcAft>
                <a:spcPts val="0"/>
              </a:spcAft>
              <a:buSzPts val="2300"/>
              <a:buChar char="○"/>
            </a:pPr>
            <a:r>
              <a:rPr lang="en" sz="2300"/>
              <a:t>A(n) ∈ O(n)</a:t>
            </a:r>
            <a:endParaRPr sz="2300"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2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2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2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2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8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Searching</a:t>
            </a:r>
            <a:endParaRPr/>
          </a:p>
        </p:txBody>
      </p:sp>
      <p:sp>
        <p:nvSpPr>
          <p:cNvPr id="88" name="Google Shape;88;p18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Binary search</a:t>
            </a:r>
            <a:endParaRPr/>
          </a:p>
        </p:txBody>
      </p:sp>
      <p:sp>
        <p:nvSpPr>
          <p:cNvPr id="89" name="Google Shape;89;p18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Given: Pointer to a </a:t>
            </a:r>
            <a:r>
              <a:rPr i="1" lang="en"/>
              <a:t>sorted array</a:t>
            </a:r>
            <a:r>
              <a:rPr lang="en"/>
              <a:t>, array size, and a key value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Return: </a:t>
            </a:r>
            <a:r>
              <a:rPr i="1" lang="en"/>
              <a:t>An</a:t>
            </a:r>
            <a:r>
              <a:rPr lang="en"/>
              <a:t> index where key occurs in the array, or -1 if not found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Strategy?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9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9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9"/>
          <p:cNvSpPr txBox="1"/>
          <p:nvPr/>
        </p:nvSpPr>
        <p:spPr>
          <a:xfrm>
            <a:off x="107150" y="117875"/>
            <a:ext cx="8851200" cy="486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600">
                <a:solidFill>
                  <a:schemeClr val="dk2"/>
                </a:solidFill>
                <a:latin typeface="Consolas"/>
                <a:ea typeface="Consolas"/>
                <a:cs typeface="Consolas"/>
                <a:sym typeface="Consolas"/>
              </a:rPr>
              <a:t>template &lt;class T&gt;</a:t>
            </a:r>
            <a:endParaRPr b="1" sz="1600">
              <a:solidFill>
                <a:schemeClr val="dk2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600">
                <a:solidFill>
                  <a:schemeClr val="dk2"/>
                </a:solidFill>
                <a:latin typeface="Consolas"/>
                <a:ea typeface="Consolas"/>
                <a:cs typeface="Consolas"/>
                <a:sym typeface="Consolas"/>
              </a:rPr>
              <a:t>int SearchNSort&lt;T&gt;::binarySearch(const T *pArr, unsigned n, const T &amp;key,</a:t>
            </a:r>
            <a:endParaRPr b="1" sz="1600">
              <a:solidFill>
                <a:schemeClr val="dk2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600">
                <a:solidFill>
                  <a:schemeClr val="dk2"/>
                </a:solidFill>
                <a:latin typeface="Consolas"/>
                <a:ea typeface="Consolas"/>
                <a:cs typeface="Consolas"/>
                <a:sym typeface="Consolas"/>
              </a:rPr>
              <a:t>                                 int (*comp)(const T &amp;x, const T &amp;y)) {</a:t>
            </a:r>
            <a:endParaRPr b="1" sz="1600">
              <a:solidFill>
                <a:schemeClr val="dk2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1600">
              <a:solidFill>
                <a:schemeClr val="dk2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600">
                <a:solidFill>
                  <a:schemeClr val="dk2"/>
                </a:solidFill>
                <a:latin typeface="Consolas"/>
                <a:ea typeface="Consolas"/>
                <a:cs typeface="Consolas"/>
                <a:sym typeface="Consolas"/>
              </a:rPr>
              <a:t>  int i = 0, j = n - 1, mid, res;</a:t>
            </a:r>
            <a:endParaRPr b="1" sz="1600">
              <a:solidFill>
                <a:schemeClr val="dk2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600">
                <a:solidFill>
                  <a:schemeClr val="dk2"/>
                </a:solidFill>
                <a:latin typeface="Consolas"/>
                <a:ea typeface="Consolas"/>
                <a:cs typeface="Consolas"/>
                <a:sym typeface="Consolas"/>
              </a:rPr>
              <a:t>  while (i &lt;= j) {</a:t>
            </a:r>
            <a:endParaRPr b="1" sz="1600">
              <a:solidFill>
                <a:schemeClr val="dk2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600">
                <a:solidFill>
                  <a:schemeClr val="dk2"/>
                </a:solidFill>
                <a:latin typeface="Consolas"/>
                <a:ea typeface="Consolas"/>
                <a:cs typeface="Consolas"/>
                <a:sym typeface="Consolas"/>
              </a:rPr>
              <a:t>    mid = (i + j) / 2;</a:t>
            </a:r>
            <a:endParaRPr b="1" sz="1600">
              <a:solidFill>
                <a:schemeClr val="dk2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600">
                <a:solidFill>
                  <a:schemeClr val="dk2"/>
                </a:solidFill>
                <a:latin typeface="Consolas"/>
                <a:ea typeface="Consolas"/>
                <a:cs typeface="Consolas"/>
                <a:sym typeface="Consolas"/>
              </a:rPr>
              <a:t>    res = comp(pArr[mid], key);</a:t>
            </a:r>
            <a:endParaRPr b="1" sz="1600">
              <a:solidFill>
                <a:schemeClr val="dk2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600">
                <a:solidFill>
                  <a:schemeClr val="dk2"/>
                </a:solidFill>
                <a:latin typeface="Consolas"/>
                <a:ea typeface="Consolas"/>
                <a:cs typeface="Consolas"/>
                <a:sym typeface="Consolas"/>
              </a:rPr>
              <a:t>    if (res == 0) {</a:t>
            </a:r>
            <a:endParaRPr b="1" sz="1600">
              <a:solidFill>
                <a:schemeClr val="dk2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600">
                <a:solidFill>
                  <a:schemeClr val="dk2"/>
                </a:solidFill>
                <a:latin typeface="Consolas"/>
                <a:ea typeface="Consolas"/>
                <a:cs typeface="Consolas"/>
                <a:sym typeface="Consolas"/>
              </a:rPr>
              <a:t>      return mid;</a:t>
            </a:r>
            <a:endParaRPr b="1" sz="1600">
              <a:solidFill>
                <a:schemeClr val="dk2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600">
                <a:solidFill>
                  <a:schemeClr val="dk2"/>
                </a:solidFill>
                <a:latin typeface="Consolas"/>
                <a:ea typeface="Consolas"/>
                <a:cs typeface="Consolas"/>
                <a:sym typeface="Consolas"/>
              </a:rPr>
              <a:t>    } else if (res &gt; 0) {</a:t>
            </a:r>
            <a:endParaRPr b="1" sz="1600">
              <a:solidFill>
                <a:schemeClr val="dk2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600">
                <a:solidFill>
                  <a:schemeClr val="dk2"/>
                </a:solidFill>
                <a:latin typeface="Consolas"/>
                <a:ea typeface="Consolas"/>
                <a:cs typeface="Consolas"/>
                <a:sym typeface="Consolas"/>
              </a:rPr>
              <a:t>      j = mid - 1;</a:t>
            </a:r>
            <a:endParaRPr b="1" sz="1600">
              <a:solidFill>
                <a:schemeClr val="dk2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600">
                <a:solidFill>
                  <a:schemeClr val="dk2"/>
                </a:solidFill>
                <a:latin typeface="Consolas"/>
                <a:ea typeface="Consolas"/>
                <a:cs typeface="Consolas"/>
                <a:sym typeface="Consolas"/>
              </a:rPr>
              <a:t>    } else {</a:t>
            </a:r>
            <a:endParaRPr b="1" sz="1600">
              <a:solidFill>
                <a:schemeClr val="dk2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600">
                <a:solidFill>
                  <a:schemeClr val="dk2"/>
                </a:solidFill>
                <a:latin typeface="Consolas"/>
                <a:ea typeface="Consolas"/>
                <a:cs typeface="Consolas"/>
                <a:sym typeface="Consolas"/>
              </a:rPr>
              <a:t>      i = mid + 1;</a:t>
            </a:r>
            <a:endParaRPr b="1" sz="1600">
              <a:solidFill>
                <a:schemeClr val="dk2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600">
                <a:solidFill>
                  <a:schemeClr val="dk2"/>
                </a:solidFill>
                <a:latin typeface="Consolas"/>
                <a:ea typeface="Consolas"/>
                <a:cs typeface="Consolas"/>
                <a:sym typeface="Consolas"/>
              </a:rPr>
              <a:t>    }</a:t>
            </a:r>
            <a:endParaRPr b="1" sz="1600">
              <a:solidFill>
                <a:schemeClr val="dk2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600">
                <a:solidFill>
                  <a:schemeClr val="dk2"/>
                </a:solidFill>
                <a:latin typeface="Consolas"/>
                <a:ea typeface="Consolas"/>
                <a:cs typeface="Consolas"/>
                <a:sym typeface="Consolas"/>
              </a:rPr>
              <a:t>  }</a:t>
            </a:r>
            <a:endParaRPr b="1" sz="1600">
              <a:solidFill>
                <a:schemeClr val="dk2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1600">
              <a:solidFill>
                <a:schemeClr val="dk2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600">
                <a:solidFill>
                  <a:schemeClr val="dk2"/>
                </a:solidFill>
                <a:latin typeface="Consolas"/>
                <a:ea typeface="Consolas"/>
                <a:cs typeface="Consolas"/>
                <a:sym typeface="Consolas"/>
              </a:rPr>
              <a:t>  return -1;</a:t>
            </a:r>
            <a:endParaRPr b="1" sz="1600">
              <a:solidFill>
                <a:schemeClr val="dk2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chemeClr val="dk2"/>
                </a:solidFill>
                <a:latin typeface="Consolas"/>
                <a:ea typeface="Consolas"/>
                <a:cs typeface="Consolas"/>
                <a:sym typeface="Consolas"/>
              </a:rPr>
              <a:t>}</a:t>
            </a:r>
            <a:endParaRPr b="1" sz="1600">
              <a:solidFill>
                <a:schemeClr val="dk2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Searching: binary search</a:t>
            </a:r>
            <a:endParaRPr/>
          </a:p>
        </p:txBody>
      </p:sp>
      <p:sp>
        <p:nvSpPr>
          <p:cNvPr id="100" name="Google Shape;100;p2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00050" lvl="0" marL="457200" rtl="0" algn="l">
              <a:spcBef>
                <a:spcPts val="0"/>
              </a:spcBef>
              <a:spcAft>
                <a:spcPts val="0"/>
              </a:spcAft>
              <a:buSzPts val="2700"/>
              <a:buChar char="●"/>
            </a:pPr>
            <a:r>
              <a:rPr lang="en" sz="2700"/>
              <a:t>Time complexity: Every-case, or best / worst / average?</a:t>
            </a:r>
            <a:endParaRPr sz="2700"/>
          </a:p>
          <a:p>
            <a:pPr indent="-374650" lvl="1" marL="914400" rtl="0" algn="l">
              <a:spcBef>
                <a:spcPts val="0"/>
              </a:spcBef>
              <a:spcAft>
                <a:spcPts val="0"/>
              </a:spcAft>
              <a:buSzPts val="2300"/>
              <a:buChar char="○"/>
            </a:pPr>
            <a:r>
              <a:rPr lang="en" sz="2300"/>
              <a:t>B(n) ∈ O(1)</a:t>
            </a:r>
            <a:endParaRPr sz="2300"/>
          </a:p>
          <a:p>
            <a:pPr indent="-374650" lvl="1" marL="914400" rtl="0" algn="l">
              <a:spcBef>
                <a:spcPts val="0"/>
              </a:spcBef>
              <a:spcAft>
                <a:spcPts val="0"/>
              </a:spcAft>
              <a:buSzPts val="2300"/>
              <a:buChar char="○"/>
            </a:pPr>
            <a:r>
              <a:rPr lang="en" sz="2300"/>
              <a:t>W(n) ∈ O(lg n)</a:t>
            </a:r>
            <a:endParaRPr sz="2300"/>
          </a:p>
          <a:p>
            <a:pPr indent="-374650" lvl="1" marL="914400" rtl="0" algn="l">
              <a:spcBef>
                <a:spcPts val="0"/>
              </a:spcBef>
              <a:spcAft>
                <a:spcPts val="0"/>
              </a:spcAft>
              <a:buSzPts val="2300"/>
              <a:buChar char="○"/>
            </a:pPr>
            <a:r>
              <a:rPr lang="en" sz="2300"/>
              <a:t>A(n) ∈ O(lg n)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0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0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00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00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21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Sorting</a:t>
            </a:r>
            <a:endParaRPr/>
          </a:p>
        </p:txBody>
      </p:sp>
      <p:sp>
        <p:nvSpPr>
          <p:cNvPr id="106" name="Google Shape;106;p21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Quadratic sorts</a:t>
            </a:r>
            <a:endParaRPr/>
          </a:p>
        </p:txBody>
      </p:sp>
      <p:sp>
        <p:nvSpPr>
          <p:cNvPr id="107" name="Google Shape;107;p21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Many simple sorting algorithms are </a:t>
            </a:r>
            <a:r>
              <a:rPr i="1" lang="en"/>
              <a:t>quadratic</a:t>
            </a:r>
            <a:r>
              <a:rPr lang="en"/>
              <a:t>, i.e., have time complexity ∈ </a:t>
            </a:r>
            <a:r>
              <a:rPr i="1" lang="en"/>
              <a:t>O(n</a:t>
            </a:r>
            <a:r>
              <a:rPr baseline="30000" i="1" lang="en"/>
              <a:t>2</a:t>
            </a:r>
            <a:r>
              <a:rPr i="1" lang="en"/>
              <a:t>)</a:t>
            </a:r>
            <a:endParaRPr i="1"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Bubble sort, selection sort, insertion sort, …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Although these are slow, they are often fast enough for small values of </a:t>
            </a:r>
            <a:r>
              <a:rPr i="1" lang="en"/>
              <a:t>n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0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0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07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