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9237ce5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9237ce5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a75f3c627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a75f3c627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a75f3c627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a75f3c627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a75f3c627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a75f3c627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a75f3c627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a75f3c627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a75f3c627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a75f3c627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a75f3c627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a75f3c627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9237ce5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9237ce5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7a75f3c627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7a75f3c627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9237ce5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79237ce5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1be3948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1be3948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a75f3c627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7a75f3c627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a75f3c6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a75f3c6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a75f3c62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a75f3c62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a75f3c62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a75f3c62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a75f3c62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a75f3c62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a75f3c62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a75f3c62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a75f3c62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a75f3c62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a75f3c627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a75f3c627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246 Data Structures and Algorithms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OpenMPI, part four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3: Burning Ship fractal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938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Burning Ship fractal</a:t>
            </a:r>
            <a:endParaRPr/>
          </a:p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>
            <a:off x="311700" y="1152475"/>
            <a:ext cx="8520600" cy="160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</a:t>
            </a:r>
            <a:r>
              <a:rPr i="1" lang="en"/>
              <a:t>fractal</a:t>
            </a:r>
            <a:r>
              <a:rPr lang="en"/>
              <a:t> is a curve or figure where each part is somehow similar to the whole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 this fractal, note how there is another, smaller "ship" to the left of the large 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fractal is a visual representation of a set of points in the real / imaginary plane, similar to the more famous Mandelbrot Set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each point, the following function is iterated</a:t>
            </a:r>
            <a:endParaRPr/>
          </a:p>
        </p:txBody>
      </p:sp>
      <p:pic>
        <p:nvPicPr>
          <p:cNvPr id="132" name="Google Shape;13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6038" y="2814675"/>
            <a:ext cx="397192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4"/>
          <p:cNvSpPr txBox="1"/>
          <p:nvPr/>
        </p:nvSpPr>
        <p:spPr>
          <a:xfrm>
            <a:off x="311700" y="3465825"/>
            <a:ext cx="8520600" cy="13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If the magnitude of the function ever gets big -- say, &gt; 2 -- then the point c is not in the set</a:t>
            </a:r>
            <a:endParaRPr>
              <a:solidFill>
                <a:schemeClr val="dk2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If the magnitude never gets too big, the point is in the set</a:t>
            </a:r>
            <a:endParaRPr>
              <a:solidFill>
                <a:schemeClr val="dk2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The number of iterations required before the function blows up is used to color the points in the image</a:t>
            </a:r>
            <a:endParaRPr>
              <a:solidFill>
                <a:schemeClr val="dk2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en">
                <a:solidFill>
                  <a:schemeClr val="dk2"/>
                </a:solidFill>
              </a:rPr>
              <a:t>Different parts of the fractal can be viewed by using different coordinates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 deal</a:t>
            </a:r>
            <a:endParaRPr/>
          </a:p>
        </p:txBody>
      </p:sp>
      <p:sp>
        <p:nvSpPr>
          <p:cNvPr id="139" name="Google Shape;139;p2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many points with so many iterations</a:t>
            </a:r>
            <a:endParaRPr/>
          </a:p>
        </p:txBody>
      </p:sp>
      <p:sp>
        <p:nvSpPr>
          <p:cNvPr id="140" name="Google Shape;140;p2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get a high quality image, lots of points / pixels need to be tested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pixel requires a loop of up to 255 iterations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Therefore, on a single processor system, creating a high quality image takes a long time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big deal</a:t>
            </a:r>
            <a:endParaRPr/>
          </a:p>
        </p:txBody>
      </p:sp>
      <p:sp>
        <p:nvSpPr>
          <p:cNvPr id="146" name="Google Shape;146;p2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many points with so many iterations</a:t>
            </a:r>
            <a:endParaRPr/>
          </a:p>
        </p:txBody>
      </p:sp>
      <p:sp>
        <p:nvSpPr>
          <p:cNvPr id="147" name="Google Shape;147;p2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But, this also happens to be an </a:t>
            </a:r>
            <a:r>
              <a:rPr i="1" lang="en"/>
              <a:t>embarrassingly</a:t>
            </a:r>
            <a:r>
              <a:rPr i="1" lang="en"/>
              <a:t> parallel</a:t>
            </a:r>
            <a:r>
              <a:rPr lang="en"/>
              <a:t> problem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pixel is tested separately from every other pixel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our strategy to parallelize will be to stripe the image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subprocess will compute a subsection of the image; the master process puts them all together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938" y="152400"/>
            <a:ext cx="8602133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7"/>
          <p:cNvSpPr txBox="1"/>
          <p:nvPr/>
        </p:nvSpPr>
        <p:spPr>
          <a:xfrm>
            <a:off x="462100" y="874000"/>
            <a:ext cx="3084000" cy="79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important consideration: the last slice may not be the same height as all the rest!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Burning Ship code tour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Hazards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Hazards</a:t>
            </a:r>
            <a:endParaRPr/>
          </a:p>
        </p:txBody>
      </p:sp>
      <p:sp>
        <p:nvSpPr>
          <p:cNvPr id="169" name="Google Shape;169;p30"/>
          <p:cNvSpPr txBox="1"/>
          <p:nvPr>
            <p:ph idx="1" type="body"/>
          </p:nvPr>
        </p:nvSpPr>
        <p:spPr>
          <a:xfrm>
            <a:off x="311700" y="1152475"/>
            <a:ext cx="8520600" cy="11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hazard we can easily fall into is </a:t>
            </a:r>
            <a:r>
              <a:rPr i="1" lang="en"/>
              <a:t>deadlock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example, suppose all the processors in an MPI communicator are executing this algorithm:</a:t>
            </a:r>
            <a:endParaRPr/>
          </a:p>
        </p:txBody>
      </p:sp>
      <p:sp>
        <p:nvSpPr>
          <p:cNvPr id="170" name="Google Shape;170;p30"/>
          <p:cNvSpPr txBox="1"/>
          <p:nvPr/>
        </p:nvSpPr>
        <p:spPr>
          <a:xfrm>
            <a:off x="312025" y="2365400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for(int i = 0; i &lt; nProcs; i++) {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MPI_Send(pBuff1, n, MPI::INT, i, TAG, MPI_COMM_WORLD);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MPI_Recv(pBuff2, n, MPI::INT, i, TAG, MPI_COMM_WORLD, &amp;status);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1" name="Google Shape;171;p30"/>
          <p:cNvSpPr txBox="1"/>
          <p:nvPr/>
        </p:nvSpPr>
        <p:spPr>
          <a:xfrm>
            <a:off x="312025" y="3492750"/>
            <a:ext cx="8520600" cy="14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What's the problem here?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4: Deadlock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Sending and receiving arrays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4</a:t>
            </a:r>
            <a:endParaRPr/>
          </a:p>
        </p:txBody>
      </p:sp>
      <p:sp>
        <p:nvSpPr>
          <p:cNvPr id="182" name="Google Shape;182;p3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Deadlock</a:t>
            </a:r>
            <a:endParaRPr/>
          </a:p>
        </p:txBody>
      </p:sp>
      <p:sp>
        <p:nvSpPr>
          <p:cNvPr id="183" name="Google Shape;183;p3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Code tour of deadlock example, and how to kill 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CTRL+C</a:t>
            </a:r>
            <a:r>
              <a:rPr lang="en"/>
              <a:t> on replit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cancel &lt;job&gt;</a:t>
            </a:r>
            <a:r>
              <a:rPr lang="en"/>
              <a:t> on Onyx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Simple solution: even ranks send then receive, odd ranks receive then send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See second deadlock example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According to the nature of the problems usually solved with high performance computing, we usually have to move large quantities of data between processors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same functions (MPI_Send and MPI_Recv) covered previously are used here, too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</a:t>
            </a: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const void *buf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0" name="Google Shape;80;p17"/>
          <p:cNvGrpSpPr/>
          <p:nvPr/>
        </p:nvGrpSpPr>
        <p:grpSpPr>
          <a:xfrm>
            <a:off x="3593400" y="1177675"/>
            <a:ext cx="4529400" cy="605100"/>
            <a:chOff x="3593400" y="1177675"/>
            <a:chExt cx="4529400" cy="605100"/>
          </a:xfrm>
        </p:grpSpPr>
        <p:sp>
          <p:nvSpPr>
            <p:cNvPr id="81" name="Google Shape;81;p17"/>
            <p:cNvSpPr txBox="1"/>
            <p:nvPr/>
          </p:nvSpPr>
          <p:spPr>
            <a:xfrm>
              <a:off x="5143500" y="1177675"/>
              <a:ext cx="2979300" cy="605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/>
                <a:t>Address</a:t>
              </a:r>
              <a:r>
                <a:rPr lang="en"/>
                <a:t> of the buffer to send. In C++, this is usually the array name.</a:t>
              </a:r>
              <a:endParaRPr/>
            </a:p>
          </p:txBody>
        </p:sp>
        <p:cxnSp>
          <p:nvCxnSpPr>
            <p:cNvPr id="82" name="Google Shape;82;p17"/>
            <p:cNvCxnSpPr>
              <a:stCxn id="81" idx="1"/>
            </p:cNvCxnSpPr>
            <p:nvPr/>
          </p:nvCxnSpPr>
          <p:spPr>
            <a:xfrm flipH="1">
              <a:off x="3593400" y="1480225"/>
              <a:ext cx="1550100" cy="120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send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MPI_Send()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311700" y="1410850"/>
            <a:ext cx="4165200" cy="18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MPI_Send(const 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count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dest,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89" name="Google Shape;89;p18"/>
          <p:cNvGrpSpPr/>
          <p:nvPr/>
        </p:nvGrpSpPr>
        <p:grpSpPr>
          <a:xfrm>
            <a:off x="2712475" y="1305975"/>
            <a:ext cx="5886900" cy="1054800"/>
            <a:chOff x="2712475" y="1305975"/>
            <a:chExt cx="5886900" cy="1054800"/>
          </a:xfrm>
        </p:grpSpPr>
        <p:sp>
          <p:nvSpPr>
            <p:cNvPr id="90" name="Google Shape;90;p18"/>
            <p:cNvSpPr txBox="1"/>
            <p:nvPr/>
          </p:nvSpPr>
          <p:spPr>
            <a:xfrm>
              <a:off x="5796475" y="1305975"/>
              <a:ext cx="2802900" cy="1054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Number of elements to send. Need not be the entire array, but it should not be more than the array size.</a:t>
              </a:r>
              <a:endParaRPr/>
            </a:p>
          </p:txBody>
        </p:sp>
        <p:cxnSp>
          <p:nvCxnSpPr>
            <p:cNvPr id="91" name="Google Shape;91;p18"/>
            <p:cNvCxnSpPr/>
            <p:nvPr/>
          </p:nvCxnSpPr>
          <p:spPr>
            <a:xfrm flipH="1">
              <a:off x="2712475" y="1833375"/>
              <a:ext cx="3084000" cy="85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</a:t>
            </a: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void *buf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count,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04" name="Google Shape;104;p20"/>
          <p:cNvGrpSpPr/>
          <p:nvPr/>
        </p:nvGrpSpPr>
        <p:grpSpPr>
          <a:xfrm>
            <a:off x="2913200" y="1215550"/>
            <a:ext cx="5284200" cy="783600"/>
            <a:chOff x="2913200" y="1215550"/>
            <a:chExt cx="5284200" cy="783600"/>
          </a:xfrm>
        </p:grpSpPr>
        <p:sp>
          <p:nvSpPr>
            <p:cNvPr id="105" name="Google Shape;105;p20"/>
            <p:cNvSpPr txBox="1"/>
            <p:nvPr/>
          </p:nvSpPr>
          <p:spPr>
            <a:xfrm>
              <a:off x="5364500" y="1215550"/>
              <a:ext cx="2832900" cy="7836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Address of receive buffer. Again, most often this is a C++ array name.</a:t>
              </a:r>
              <a:endParaRPr/>
            </a:p>
          </p:txBody>
        </p:sp>
        <p:cxnSp>
          <p:nvCxnSpPr>
            <p:cNvPr id="106" name="Google Shape;106;p20"/>
            <p:cNvCxnSpPr>
              <a:stCxn id="105" idx="1"/>
            </p:cNvCxnSpPr>
            <p:nvPr/>
          </p:nvCxnSpPr>
          <p:spPr>
            <a:xfrm flipH="1">
              <a:off x="2913200" y="1607350"/>
              <a:ext cx="2451300" cy="30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Blocking receive for arrays with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MPI_Recv()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311700" y="1410850"/>
            <a:ext cx="4165200" cy="21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MPI_Recv(void *buf,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count</a:t>
            </a: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MPI_Datatype datatype,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source, 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int tag,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MPI_Comm comm,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MPI_Status * status)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3" name="Google Shape;113;p21"/>
          <p:cNvGrpSpPr/>
          <p:nvPr/>
        </p:nvGrpSpPr>
        <p:grpSpPr>
          <a:xfrm>
            <a:off x="2230325" y="1410850"/>
            <a:ext cx="5605500" cy="994500"/>
            <a:chOff x="2230325" y="1410850"/>
            <a:chExt cx="5605500" cy="994500"/>
          </a:xfrm>
        </p:grpSpPr>
        <p:sp>
          <p:nvSpPr>
            <p:cNvPr id="114" name="Google Shape;114;p21"/>
            <p:cNvSpPr txBox="1"/>
            <p:nvPr/>
          </p:nvSpPr>
          <p:spPr>
            <a:xfrm>
              <a:off x="5193725" y="1410850"/>
              <a:ext cx="2642100" cy="9945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Size of the receive buffer, </a:t>
              </a:r>
              <a:r>
                <a:rPr i="1" lang="en"/>
                <a:t>which may be larger than the number of elements actually received</a:t>
              </a:r>
              <a:r>
                <a:rPr lang="en"/>
                <a:t>. </a:t>
              </a:r>
              <a:endParaRPr/>
            </a:p>
          </p:txBody>
        </p:sp>
        <p:cxnSp>
          <p:nvCxnSpPr>
            <p:cNvPr id="115" name="Google Shape;115;p21"/>
            <p:cNvCxnSpPr>
              <a:stCxn id="114" idx="1"/>
            </p:cNvCxnSpPr>
            <p:nvPr/>
          </p:nvCxnSpPr>
          <p:spPr>
            <a:xfrm flipH="1">
              <a:off x="2230325" y="1908100"/>
              <a:ext cx="2963400" cy="30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