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93c7c5c41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793c7c5c4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93c7c5c4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93c7c5c4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93c7c5c41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93c7c5c4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93c7c5c4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93c7c5c4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93c7c5c4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93c7c5c4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93c7c5c41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93c7c5c41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793c7c5c4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793c7c5c4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93c7c5c41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93c7c5c41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793c7c5c4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793c7c5c4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93c7c5c41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793c7c5c4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1be3948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1be3948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93c7c5c41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793c7c5c41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93c7c5c41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93c7c5c41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793c7c5c41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793c7c5c41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93c7c5c41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793c7c5c41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791be3948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791be3948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928a925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928a925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28a925d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28a925d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928a925d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928a925d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92cea5c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92cea5c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93c7c5c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93c7c5c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93c7c5c4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93c7c5c4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93c7c5c4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793c7c5c4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 246 Data Structures and Algorithms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2021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OpenMPI, part three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</a:t>
            </a: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const void *buf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26" name="Google Shape;126;p22"/>
          <p:cNvGrpSpPr/>
          <p:nvPr/>
        </p:nvGrpSpPr>
        <p:grpSpPr>
          <a:xfrm>
            <a:off x="3599400" y="1255425"/>
            <a:ext cx="4954500" cy="788700"/>
            <a:chOff x="3688275" y="955500"/>
            <a:chExt cx="4954500" cy="788700"/>
          </a:xfrm>
        </p:grpSpPr>
        <p:sp>
          <p:nvSpPr>
            <p:cNvPr id="127" name="Google Shape;127;p22"/>
            <p:cNvSpPr txBox="1"/>
            <p:nvPr/>
          </p:nvSpPr>
          <p:spPr>
            <a:xfrm>
              <a:off x="5598975" y="955500"/>
              <a:ext cx="3043800" cy="7887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Address of the </a:t>
              </a:r>
              <a:r>
                <a:rPr i="1" lang="en"/>
                <a:t>buffer</a:t>
              </a:r>
              <a:r>
                <a:rPr lang="en"/>
                <a:t> to send, i.e., what we're sending. May be a scalar or an array.</a:t>
              </a:r>
              <a:endParaRPr/>
            </a:p>
          </p:txBody>
        </p:sp>
        <p:cxnSp>
          <p:nvCxnSpPr>
            <p:cNvPr id="128" name="Google Shape;128;p22"/>
            <p:cNvCxnSpPr>
              <a:stCxn id="127" idx="1"/>
            </p:cNvCxnSpPr>
            <p:nvPr/>
          </p:nvCxnSpPr>
          <p:spPr>
            <a:xfrm rot="10800000">
              <a:off x="3688275" y="1338750"/>
              <a:ext cx="1910700" cy="11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4" name="Google Shape;134;p23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count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35" name="Google Shape;135;p23"/>
          <p:cNvGrpSpPr/>
          <p:nvPr/>
        </p:nvGrpSpPr>
        <p:grpSpPr>
          <a:xfrm>
            <a:off x="2749100" y="1418900"/>
            <a:ext cx="5997000" cy="1208400"/>
            <a:chOff x="2749100" y="1418900"/>
            <a:chExt cx="5997000" cy="1208400"/>
          </a:xfrm>
        </p:grpSpPr>
        <p:sp>
          <p:nvSpPr>
            <p:cNvPr id="136" name="Google Shape;136;p23"/>
            <p:cNvSpPr txBox="1"/>
            <p:nvPr/>
          </p:nvSpPr>
          <p:spPr>
            <a:xfrm>
              <a:off x="5897300" y="1418900"/>
              <a:ext cx="2848800" cy="1208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How many elements are in the buffer. One for a scalar, or array size (or number of items to send, if we're not sending the whole array). </a:t>
              </a:r>
              <a:endParaRPr/>
            </a:p>
          </p:txBody>
        </p:sp>
        <p:cxnSp>
          <p:nvCxnSpPr>
            <p:cNvPr id="137" name="Google Shape;137;p23"/>
            <p:cNvCxnSpPr>
              <a:stCxn id="136" idx="1"/>
            </p:cNvCxnSpPr>
            <p:nvPr/>
          </p:nvCxnSpPr>
          <p:spPr>
            <a:xfrm rot="10800000">
              <a:off x="2749100" y="1895600"/>
              <a:ext cx="3148200" cy="12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3" name="Google Shape;143;p24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MPI_Datatype datatype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44" name="Google Shape;144;p24"/>
          <p:cNvGrpSpPr/>
          <p:nvPr/>
        </p:nvGrpSpPr>
        <p:grpSpPr>
          <a:xfrm>
            <a:off x="4278900" y="1551925"/>
            <a:ext cx="4478400" cy="886800"/>
            <a:chOff x="4278900" y="1551925"/>
            <a:chExt cx="4478400" cy="886800"/>
          </a:xfrm>
        </p:grpSpPr>
        <p:sp>
          <p:nvSpPr>
            <p:cNvPr id="145" name="Google Shape;145;p24"/>
            <p:cNvSpPr txBox="1"/>
            <p:nvPr/>
          </p:nvSpPr>
          <p:spPr>
            <a:xfrm>
              <a:off x="5819700" y="1551925"/>
              <a:ext cx="2937600" cy="8868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Type of data in the buffer, e.g., MPI::INT, MPI::UNSIGNED, MPI::DOUBLE. </a:t>
              </a:r>
              <a:endParaRPr/>
            </a:p>
          </p:txBody>
        </p:sp>
        <p:cxnSp>
          <p:nvCxnSpPr>
            <p:cNvPr id="146" name="Google Shape;146;p24"/>
            <p:cNvCxnSpPr/>
            <p:nvPr/>
          </p:nvCxnSpPr>
          <p:spPr>
            <a:xfrm flipH="1">
              <a:off x="4278900" y="1995325"/>
              <a:ext cx="15408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2" name="Google Shape;152;p25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dest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53" name="Google Shape;153;p25"/>
          <p:cNvGrpSpPr/>
          <p:nvPr/>
        </p:nvGrpSpPr>
        <p:grpSpPr>
          <a:xfrm>
            <a:off x="2560525" y="2194850"/>
            <a:ext cx="6063600" cy="376800"/>
            <a:chOff x="2560525" y="2194850"/>
            <a:chExt cx="6063600" cy="376800"/>
          </a:xfrm>
        </p:grpSpPr>
        <p:sp>
          <p:nvSpPr>
            <p:cNvPr id="154" name="Google Shape;154;p25"/>
            <p:cNvSpPr txBox="1"/>
            <p:nvPr/>
          </p:nvSpPr>
          <p:spPr>
            <a:xfrm>
              <a:off x="5775325" y="2194850"/>
              <a:ext cx="2848800" cy="3768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Rank of the process to send to. </a:t>
              </a:r>
              <a:endParaRPr/>
            </a:p>
          </p:txBody>
        </p:sp>
        <p:cxnSp>
          <p:nvCxnSpPr>
            <p:cNvPr id="155" name="Google Shape;155;p25"/>
            <p:cNvCxnSpPr>
              <a:stCxn id="154" idx="1"/>
            </p:cNvCxnSpPr>
            <p:nvPr/>
          </p:nvCxnSpPr>
          <p:spPr>
            <a:xfrm flipH="1">
              <a:off x="2560525" y="2383250"/>
              <a:ext cx="3214800" cy="13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1" name="Google Shape;161;p26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tag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62" name="Google Shape;162;p26"/>
          <p:cNvGrpSpPr/>
          <p:nvPr/>
        </p:nvGrpSpPr>
        <p:grpSpPr>
          <a:xfrm>
            <a:off x="2560650" y="2139425"/>
            <a:ext cx="5997000" cy="1441200"/>
            <a:chOff x="2560650" y="2139425"/>
            <a:chExt cx="5997000" cy="1441200"/>
          </a:xfrm>
        </p:grpSpPr>
        <p:sp>
          <p:nvSpPr>
            <p:cNvPr id="163" name="Google Shape;163;p26"/>
            <p:cNvSpPr txBox="1"/>
            <p:nvPr/>
          </p:nvSpPr>
          <p:spPr>
            <a:xfrm>
              <a:off x="5697750" y="2139425"/>
              <a:ext cx="2859900" cy="14412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User-defined integer tag, to identify the message. This is useful if the receiver will get more than one type of message, say, a control message and a data message.</a:t>
              </a:r>
              <a:endParaRPr/>
            </a:p>
          </p:txBody>
        </p:sp>
        <p:cxnSp>
          <p:nvCxnSpPr>
            <p:cNvPr id="164" name="Google Shape;164;p26"/>
            <p:cNvCxnSpPr>
              <a:stCxn id="163" idx="1"/>
            </p:cNvCxnSpPr>
            <p:nvPr/>
          </p:nvCxnSpPr>
          <p:spPr>
            <a:xfrm rot="10800000">
              <a:off x="2560650" y="2737925"/>
              <a:ext cx="3137100" cy="122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0" name="Google Shape;170;p27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MPI_Comm comm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71" name="Google Shape;171;p27"/>
          <p:cNvGrpSpPr/>
          <p:nvPr/>
        </p:nvGrpSpPr>
        <p:grpSpPr>
          <a:xfrm>
            <a:off x="3248025" y="2782350"/>
            <a:ext cx="5154600" cy="605100"/>
            <a:chOff x="3248025" y="2782350"/>
            <a:chExt cx="5154600" cy="605100"/>
          </a:xfrm>
        </p:grpSpPr>
        <p:sp>
          <p:nvSpPr>
            <p:cNvPr id="172" name="Google Shape;172;p27"/>
            <p:cNvSpPr txBox="1"/>
            <p:nvPr/>
          </p:nvSpPr>
          <p:spPr>
            <a:xfrm>
              <a:off x="4897425" y="2782350"/>
              <a:ext cx="3505200" cy="605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Communicator to send to; in our case, MPI_COMM_WORLD.</a:t>
              </a:r>
              <a:endParaRPr/>
            </a:p>
          </p:txBody>
        </p:sp>
        <p:cxnSp>
          <p:nvCxnSpPr>
            <p:cNvPr id="173" name="Google Shape;173;p27"/>
            <p:cNvCxnSpPr>
              <a:stCxn id="172" idx="1"/>
            </p:cNvCxnSpPr>
            <p:nvPr/>
          </p:nvCxnSpPr>
          <p:spPr>
            <a:xfrm rot="10800000">
              <a:off x="3248025" y="3051000"/>
              <a:ext cx="1649400" cy="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9" name="Google Shape;179;p28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5" name="Google Shape;185;p29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</a:t>
            </a: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void *buf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86" name="Google Shape;186;p29"/>
          <p:cNvGrpSpPr/>
          <p:nvPr/>
        </p:nvGrpSpPr>
        <p:grpSpPr>
          <a:xfrm>
            <a:off x="3037250" y="1410850"/>
            <a:ext cx="5221200" cy="605100"/>
            <a:chOff x="3037250" y="1410850"/>
            <a:chExt cx="5221200" cy="605100"/>
          </a:xfrm>
        </p:grpSpPr>
        <p:sp>
          <p:nvSpPr>
            <p:cNvPr id="187" name="Google Shape;187;p29"/>
            <p:cNvSpPr txBox="1"/>
            <p:nvPr/>
          </p:nvSpPr>
          <p:spPr>
            <a:xfrm>
              <a:off x="5331950" y="1410850"/>
              <a:ext cx="2926500" cy="605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Address of buffer to place received data in to.</a:t>
              </a:r>
              <a:endParaRPr/>
            </a:p>
          </p:txBody>
        </p:sp>
        <p:cxnSp>
          <p:nvCxnSpPr>
            <p:cNvPr id="188" name="Google Shape;188;p29"/>
            <p:cNvCxnSpPr/>
            <p:nvPr/>
          </p:nvCxnSpPr>
          <p:spPr>
            <a:xfrm rot="10800000">
              <a:off x="3037250" y="1673800"/>
              <a:ext cx="2294700" cy="39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4" name="Google Shape;194;p30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count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95" name="Google Shape;195;p30"/>
          <p:cNvGrpSpPr/>
          <p:nvPr/>
        </p:nvGrpSpPr>
        <p:grpSpPr>
          <a:xfrm>
            <a:off x="2250300" y="1540825"/>
            <a:ext cx="6318600" cy="809100"/>
            <a:chOff x="2250300" y="1540825"/>
            <a:chExt cx="6318600" cy="809100"/>
          </a:xfrm>
        </p:grpSpPr>
        <p:sp>
          <p:nvSpPr>
            <p:cNvPr id="196" name="Google Shape;196;p30"/>
            <p:cNvSpPr txBox="1"/>
            <p:nvPr/>
          </p:nvSpPr>
          <p:spPr>
            <a:xfrm>
              <a:off x="5365200" y="1540825"/>
              <a:ext cx="3203700" cy="809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/>
                <a:t>Maximum number</a:t>
              </a:r>
              <a:r>
                <a:rPr lang="en"/>
                <a:t> of elements to receive; usually the size of the receive buffer.</a:t>
              </a:r>
              <a:endParaRPr/>
            </a:p>
          </p:txBody>
        </p:sp>
        <p:cxnSp>
          <p:nvCxnSpPr>
            <p:cNvPr id="197" name="Google Shape;197;p30"/>
            <p:cNvCxnSpPr>
              <a:stCxn id="196" idx="1"/>
            </p:cNvCxnSpPr>
            <p:nvPr/>
          </p:nvCxnSpPr>
          <p:spPr>
            <a:xfrm rot="10800000">
              <a:off x="2250300" y="1939975"/>
              <a:ext cx="3114900" cy="5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3" name="Google Shape;203;p31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MPI_Datatype datatype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04" name="Google Shape;204;p31"/>
          <p:cNvGrpSpPr/>
          <p:nvPr/>
        </p:nvGrpSpPr>
        <p:grpSpPr>
          <a:xfrm>
            <a:off x="3802300" y="1917750"/>
            <a:ext cx="4600200" cy="654000"/>
            <a:chOff x="3802300" y="1917750"/>
            <a:chExt cx="4600200" cy="654000"/>
          </a:xfrm>
        </p:grpSpPr>
        <p:sp>
          <p:nvSpPr>
            <p:cNvPr id="205" name="Google Shape;205;p31"/>
            <p:cNvSpPr txBox="1"/>
            <p:nvPr/>
          </p:nvSpPr>
          <p:spPr>
            <a:xfrm>
              <a:off x="5764300" y="1917750"/>
              <a:ext cx="2638200" cy="654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Datatype of elements to receive.</a:t>
              </a:r>
              <a:endParaRPr/>
            </a:p>
          </p:txBody>
        </p:sp>
        <p:cxnSp>
          <p:nvCxnSpPr>
            <p:cNvPr id="206" name="Google Shape;206;p31"/>
            <p:cNvCxnSpPr>
              <a:stCxn id="205" idx="1"/>
            </p:cNvCxnSpPr>
            <p:nvPr/>
          </p:nvCxnSpPr>
          <p:spPr>
            <a:xfrm rot="10800000">
              <a:off x="3802300" y="2206050"/>
              <a:ext cx="1962000" cy="38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MPI sending and receiving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2" name="Google Shape;212;p32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source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13" name="Google Shape;213;p32"/>
          <p:cNvGrpSpPr/>
          <p:nvPr/>
        </p:nvGrpSpPr>
        <p:grpSpPr>
          <a:xfrm>
            <a:off x="2494025" y="2139425"/>
            <a:ext cx="5553900" cy="605100"/>
            <a:chOff x="2494025" y="2139425"/>
            <a:chExt cx="5553900" cy="605100"/>
          </a:xfrm>
        </p:grpSpPr>
        <p:sp>
          <p:nvSpPr>
            <p:cNvPr id="214" name="Google Shape;214;p32"/>
            <p:cNvSpPr txBox="1"/>
            <p:nvPr/>
          </p:nvSpPr>
          <p:spPr>
            <a:xfrm>
              <a:off x="5708825" y="2139425"/>
              <a:ext cx="2339100" cy="605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Rank of processor to receive from.</a:t>
              </a:r>
              <a:endParaRPr/>
            </a:p>
          </p:txBody>
        </p:sp>
        <p:cxnSp>
          <p:nvCxnSpPr>
            <p:cNvPr id="215" name="Google Shape;215;p32"/>
            <p:cNvCxnSpPr>
              <a:stCxn id="214" idx="1"/>
            </p:cNvCxnSpPr>
            <p:nvPr/>
          </p:nvCxnSpPr>
          <p:spPr>
            <a:xfrm flipH="1">
              <a:off x="2494025" y="2441975"/>
              <a:ext cx="3214800" cy="41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1" name="Google Shape;221;p33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tag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22" name="Google Shape;222;p33"/>
          <p:cNvGrpSpPr/>
          <p:nvPr/>
        </p:nvGrpSpPr>
        <p:grpSpPr>
          <a:xfrm>
            <a:off x="2050875" y="2483075"/>
            <a:ext cx="5852700" cy="605100"/>
            <a:chOff x="2050875" y="2483075"/>
            <a:chExt cx="5852700" cy="605100"/>
          </a:xfrm>
        </p:grpSpPr>
        <p:sp>
          <p:nvSpPr>
            <p:cNvPr id="223" name="Google Shape;223;p33"/>
            <p:cNvSpPr txBox="1"/>
            <p:nvPr/>
          </p:nvSpPr>
          <p:spPr>
            <a:xfrm>
              <a:off x="5309775" y="2483075"/>
              <a:ext cx="2593800" cy="605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Tag identifying the message type.</a:t>
              </a:r>
              <a:endParaRPr/>
            </a:p>
          </p:txBody>
        </p:sp>
        <p:cxnSp>
          <p:nvCxnSpPr>
            <p:cNvPr id="224" name="Google Shape;224;p33"/>
            <p:cNvCxnSpPr>
              <a:stCxn id="223" idx="1"/>
            </p:cNvCxnSpPr>
            <p:nvPr/>
          </p:nvCxnSpPr>
          <p:spPr>
            <a:xfrm rot="10800000">
              <a:off x="2050875" y="2771225"/>
              <a:ext cx="3258900" cy="14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0" name="Google Shape;230;p34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MPI_Comm comm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31" name="Google Shape;231;p34"/>
          <p:cNvGrpSpPr/>
          <p:nvPr/>
        </p:nvGrpSpPr>
        <p:grpSpPr>
          <a:xfrm>
            <a:off x="2804400" y="2738025"/>
            <a:ext cx="5454000" cy="843900"/>
            <a:chOff x="2804400" y="2738025"/>
            <a:chExt cx="5454000" cy="843900"/>
          </a:xfrm>
        </p:grpSpPr>
        <p:sp>
          <p:nvSpPr>
            <p:cNvPr id="232" name="Google Shape;232;p34"/>
            <p:cNvSpPr txBox="1"/>
            <p:nvPr/>
          </p:nvSpPr>
          <p:spPr>
            <a:xfrm>
              <a:off x="5598000" y="2738025"/>
              <a:ext cx="2660400" cy="84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Communicator for the message; again, MPI_COMM_WORLD for us.</a:t>
              </a:r>
              <a:endParaRPr/>
            </a:p>
          </p:txBody>
        </p:sp>
        <p:cxnSp>
          <p:nvCxnSpPr>
            <p:cNvPr id="233" name="Google Shape;233;p34"/>
            <p:cNvCxnSpPr>
              <a:stCxn id="232" idx="1"/>
            </p:cNvCxnSpPr>
            <p:nvPr/>
          </p:nvCxnSpPr>
          <p:spPr>
            <a:xfrm rot="10800000">
              <a:off x="2804400" y="3037275"/>
              <a:ext cx="2793600" cy="122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9" name="Google Shape;239;p35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MPI_Status * status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40" name="Google Shape;240;p35"/>
          <p:cNvGrpSpPr/>
          <p:nvPr/>
        </p:nvGrpSpPr>
        <p:grpSpPr>
          <a:xfrm>
            <a:off x="3525025" y="2671500"/>
            <a:ext cx="4644600" cy="1230600"/>
            <a:chOff x="3525025" y="2671500"/>
            <a:chExt cx="4644600" cy="1230600"/>
          </a:xfrm>
        </p:grpSpPr>
        <p:sp>
          <p:nvSpPr>
            <p:cNvPr id="241" name="Google Shape;241;p35"/>
            <p:cNvSpPr txBox="1"/>
            <p:nvPr/>
          </p:nvSpPr>
          <p:spPr>
            <a:xfrm>
              <a:off x="5365225" y="2671500"/>
              <a:ext cx="2804400" cy="12306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Address of a MPI_Status object; after the call, the object will have information that can be used to get the number of elements actually received, etc. </a:t>
              </a:r>
              <a:endParaRPr/>
            </a:p>
          </p:txBody>
        </p:sp>
        <p:cxnSp>
          <p:nvCxnSpPr>
            <p:cNvPr id="242" name="Google Shape;242;p35"/>
            <p:cNvCxnSpPr>
              <a:stCxn id="241" idx="1"/>
            </p:cNvCxnSpPr>
            <p:nvPr/>
          </p:nvCxnSpPr>
          <p:spPr>
            <a:xfrm flipH="1">
              <a:off x="3525025" y="3286800"/>
              <a:ext cx="1840200" cy="5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2: Monte Carlo 𝚷 estimation</a:t>
            </a:r>
            <a:endParaRPr/>
          </a:p>
        </p:txBody>
      </p:sp>
      <p:sp>
        <p:nvSpPr>
          <p:cNvPr id="248" name="Google Shape;248;p36"/>
          <p:cNvSpPr txBox="1"/>
          <p:nvPr/>
        </p:nvSpPr>
        <p:spPr>
          <a:xfrm>
            <a:off x="311700" y="3160650"/>
            <a:ext cx="852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2-pi/mpi-Pi.cpp</a:t>
            </a:r>
            <a:r>
              <a:rPr lang="en"/>
              <a:t> file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MPI sending and receiving</a:t>
            </a:r>
            <a:endParaRPr/>
          </a:p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introduction</a:t>
            </a:r>
            <a:endParaRPr/>
          </a:p>
        </p:txBody>
      </p:sp>
      <p:sp>
        <p:nvSpPr>
          <p:cNvPr id="67" name="Google Shape;67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Communications between processes in a communicator can be classified in several ways</a:t>
            </a:r>
            <a:endParaRPr sz="23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One-to-one or collective communication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Blocking or non-blocking communication </a:t>
            </a:r>
            <a:endParaRPr sz="1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One-to-one versus collective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100"/>
              <a:t>One-to-one: processor x sends a message to processor y, which receives the message.</a:t>
            </a:r>
            <a:endParaRPr sz="3100"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0147" y="1212672"/>
            <a:ext cx="3122150" cy="32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One-to-one versus collective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Collective: processor x sends to processors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{y</a:t>
            </a:r>
            <a:r>
              <a:rPr baseline="-25000" lang="en" sz="1500"/>
              <a:t>1</a:t>
            </a:r>
            <a:r>
              <a:rPr lang="en" sz="1500"/>
              <a:t>, y</a:t>
            </a:r>
            <a:r>
              <a:rPr baseline="-25000" lang="en" sz="1500"/>
              <a:t>2</a:t>
            </a:r>
            <a:r>
              <a:rPr lang="en" sz="1500"/>
              <a:t>, …, y</a:t>
            </a:r>
            <a:r>
              <a:rPr baseline="-25000" lang="en" sz="1500"/>
              <a:t>n</a:t>
            </a:r>
            <a:r>
              <a:rPr lang="en" sz="1500"/>
              <a:t>}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simultaneously, and they all receive the message, or processors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{x</a:t>
            </a:r>
            <a:r>
              <a:rPr baseline="-25000" lang="en" sz="1500"/>
              <a:t>1</a:t>
            </a:r>
            <a:r>
              <a:rPr lang="en" sz="1500"/>
              <a:t>, x</a:t>
            </a:r>
            <a:r>
              <a:rPr baseline="-25000" lang="en" sz="1500"/>
              <a:t>2</a:t>
            </a:r>
            <a:r>
              <a:rPr lang="en" sz="1500"/>
              <a:t>, …, x</a:t>
            </a:r>
            <a:r>
              <a:rPr baseline="-25000" lang="en" sz="1500"/>
              <a:t>m</a:t>
            </a:r>
            <a:r>
              <a:rPr lang="en" sz="1500"/>
              <a:t>}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send to processors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{y</a:t>
            </a:r>
            <a:r>
              <a:rPr baseline="-25000" lang="en" sz="1500"/>
              <a:t>1</a:t>
            </a:r>
            <a:r>
              <a:rPr lang="en" sz="1500"/>
              <a:t>, y</a:t>
            </a:r>
            <a:r>
              <a:rPr baseline="-25000" lang="en" sz="1500"/>
              <a:t>2</a:t>
            </a:r>
            <a:r>
              <a:rPr lang="en" sz="1500"/>
              <a:t>, …, y</a:t>
            </a:r>
            <a:r>
              <a:rPr baseline="-25000" lang="en" sz="1500"/>
              <a:t>n</a:t>
            </a:r>
            <a:r>
              <a:rPr lang="en" sz="1500"/>
              <a:t>}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500"/>
              <a:t>simultaneously.</a:t>
            </a:r>
            <a:endParaRPr sz="15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5800" y="950188"/>
            <a:ext cx="3606213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vs. non-blocking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In blocking communication, a process executing a send or receive operation waits for the operation to complete before moving on to the next statement in the program. </a:t>
            </a:r>
            <a:endParaRPr sz="2400"/>
          </a:p>
        </p:txBody>
      </p:sp>
      <p:sp>
        <p:nvSpPr>
          <p:cNvPr id="88" name="Google Shape;88;p18"/>
          <p:cNvSpPr/>
          <p:nvPr/>
        </p:nvSpPr>
        <p:spPr>
          <a:xfrm>
            <a:off x="5193725" y="13486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89" name="Google Shape;89;p18"/>
          <p:cNvSpPr/>
          <p:nvPr/>
        </p:nvSpPr>
        <p:spPr>
          <a:xfrm>
            <a:off x="7058225" y="13486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</a:t>
            </a: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5193725" y="20647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7058225" y="20647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</a:t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5193725" y="27808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7058225" y="27808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</a:t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5193725" y="34969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7058225" y="3496950"/>
            <a:ext cx="554700" cy="50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</a:t>
            </a:r>
            <a:endParaRPr/>
          </a:p>
        </p:txBody>
      </p:sp>
      <p:sp>
        <p:nvSpPr>
          <p:cNvPr id="96" name="Google Shape;96;p18"/>
          <p:cNvSpPr/>
          <p:nvPr/>
        </p:nvSpPr>
        <p:spPr>
          <a:xfrm>
            <a:off x="4658075" y="1262550"/>
            <a:ext cx="286800" cy="27546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 txBox="1"/>
          <p:nvPr/>
        </p:nvSpPr>
        <p:spPr>
          <a:xfrm rot="-5400000">
            <a:off x="4275575" y="2398350"/>
            <a:ext cx="554700" cy="2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</a:t>
            </a:r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5987600" y="1482550"/>
            <a:ext cx="836700" cy="277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send</a:t>
            </a:r>
            <a:endParaRPr sz="1000"/>
          </a:p>
        </p:txBody>
      </p:sp>
      <p:sp>
        <p:nvSpPr>
          <p:cNvPr id="99" name="Google Shape;99;p18"/>
          <p:cNvSpPr/>
          <p:nvPr/>
        </p:nvSpPr>
        <p:spPr>
          <a:xfrm>
            <a:off x="5984975" y="2895600"/>
            <a:ext cx="836700" cy="277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send</a:t>
            </a:r>
            <a:endParaRPr sz="1000"/>
          </a:p>
        </p:txBody>
      </p:sp>
      <p:sp>
        <p:nvSpPr>
          <p:cNvPr id="100" name="Google Shape;100;p18"/>
          <p:cNvSpPr/>
          <p:nvPr/>
        </p:nvSpPr>
        <p:spPr>
          <a:xfrm>
            <a:off x="5987599" y="2094700"/>
            <a:ext cx="745632" cy="35391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done</a:t>
            </a:r>
            <a:endParaRPr sz="1000"/>
          </a:p>
        </p:txBody>
      </p:sp>
      <p:sp>
        <p:nvSpPr>
          <p:cNvPr id="101" name="Google Shape;101;p18"/>
          <p:cNvSpPr/>
          <p:nvPr/>
        </p:nvSpPr>
        <p:spPr>
          <a:xfrm>
            <a:off x="6030512" y="3573488"/>
            <a:ext cx="745632" cy="35391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done</a:t>
            </a: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vs. non-blocking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In non-blocking communication, a process </a:t>
            </a:r>
            <a:r>
              <a:rPr i="1" lang="en" sz="1600"/>
              <a:t>does not</a:t>
            </a:r>
            <a:r>
              <a:rPr lang="en" sz="1600"/>
              <a:t> wait for a send or receive to complete before moving on to the next instruction.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Note: The buffer (variable or array) holding the data might accidentally be overwritten by a subsequent statement before a n.b. send completes, or might not be completely full before a n.b. read completes, so these should be used with care.</a:t>
            </a:r>
            <a:endParaRPr sz="1600"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5025" y="733425"/>
            <a:ext cx="3571875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focus on point-to-point, blocking communications in this module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send: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9" name="Google Shape;119;p21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